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7"/>
  </p:notesMasterIdLst>
  <p:handoutMasterIdLst>
    <p:handoutMasterId r:id="rId18"/>
  </p:handoutMasterIdLst>
  <p:sldIdLst>
    <p:sldId id="289" r:id="rId3"/>
    <p:sldId id="383" r:id="rId4"/>
    <p:sldId id="488" r:id="rId5"/>
    <p:sldId id="458" r:id="rId6"/>
    <p:sldId id="489" r:id="rId7"/>
    <p:sldId id="490" r:id="rId8"/>
    <p:sldId id="491" r:id="rId9"/>
    <p:sldId id="492" r:id="rId10"/>
    <p:sldId id="493" r:id="rId11"/>
    <p:sldId id="460" r:id="rId12"/>
    <p:sldId id="494" r:id="rId13"/>
    <p:sldId id="474" r:id="rId14"/>
    <p:sldId id="475" r:id="rId15"/>
    <p:sldId id="487" r:id="rId16"/>
  </p:sldIdLst>
  <p:sldSz cx="9144000" cy="6858000" type="screen4x3"/>
  <p:notesSz cx="6797675" cy="9928225"/>
  <p:defaultTextStyle>
    <a:defPPr>
      <a:defRPr lang="es-U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>
      <p:cViewPr varScale="1">
        <p:scale>
          <a:sx n="77" d="100"/>
          <a:sy n="77" d="100"/>
        </p:scale>
        <p:origin x="93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13560"/>
    </p:cViewPr>
  </p:sorter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8E200-7C59-4265-9A12-192FA4EE6EF9}" type="datetimeFigureOut">
              <a:rPr lang="es-AR" smtClean="0"/>
              <a:pPr/>
              <a:t>16/10/2018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99478-D05B-4A3F-A77F-EB409EE156B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809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55D97-8B9E-487F-BC43-66DE5590B997}" type="datetimeFigureOut">
              <a:rPr lang="es-AR" smtClean="0"/>
              <a:pPr/>
              <a:t>16/10/2018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AC352-EFB8-437D-AB0F-11A4BE4E7F8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35183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Arial" pitchFamily="34" charset="0"/>
              </a:defRPr>
            </a:lvl1pPr>
            <a:lvl2pPr marL="735298" indent="-282807">
              <a:defRPr sz="1900">
                <a:solidFill>
                  <a:schemeClr val="tx1"/>
                </a:solidFill>
                <a:latin typeface="Arial" pitchFamily="34" charset="0"/>
              </a:defRPr>
            </a:lvl2pPr>
            <a:lvl3pPr marL="1131227" indent="-226245">
              <a:defRPr sz="1900">
                <a:solidFill>
                  <a:schemeClr val="tx1"/>
                </a:solidFill>
                <a:latin typeface="Arial" pitchFamily="34" charset="0"/>
              </a:defRPr>
            </a:lvl3pPr>
            <a:lvl4pPr marL="1583718" indent="-226245">
              <a:defRPr sz="1900">
                <a:solidFill>
                  <a:schemeClr val="tx1"/>
                </a:solidFill>
                <a:latin typeface="Arial" pitchFamily="34" charset="0"/>
              </a:defRPr>
            </a:lvl4pPr>
            <a:lvl5pPr marL="2036209" indent="-226245">
              <a:defRPr sz="1900">
                <a:solidFill>
                  <a:schemeClr val="tx1"/>
                </a:solidFill>
                <a:latin typeface="Arial" pitchFamily="34" charset="0"/>
              </a:defRPr>
            </a:lvl5pPr>
            <a:lvl6pPr marL="2488700" indent="-226245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 sz="1900">
                <a:solidFill>
                  <a:schemeClr val="tx1"/>
                </a:solidFill>
                <a:latin typeface="Arial" pitchFamily="34" charset="0"/>
              </a:defRPr>
            </a:lvl6pPr>
            <a:lvl7pPr marL="2941190" indent="-226245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 sz="1900">
                <a:solidFill>
                  <a:schemeClr val="tx1"/>
                </a:solidFill>
                <a:latin typeface="Arial" pitchFamily="34" charset="0"/>
              </a:defRPr>
            </a:lvl7pPr>
            <a:lvl8pPr marL="3393681" indent="-226245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 sz="1900">
                <a:solidFill>
                  <a:schemeClr val="tx1"/>
                </a:solidFill>
                <a:latin typeface="Arial" pitchFamily="34" charset="0"/>
              </a:defRPr>
            </a:lvl8pPr>
            <a:lvl9pPr marL="3846172" indent="-226245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 sz="1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04982"/>
            <a:fld id="{1F3E3BDE-B5DB-42D1-83EA-C75DA83C5B73}" type="slidenum">
              <a:rPr lang="en-US" sz="1100" smtClean="0"/>
              <a:pPr defTabSz="904982"/>
              <a:t>2</a:t>
            </a:fld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99661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50445" y="9429782"/>
            <a:ext cx="2945659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250960-167A-46DE-9E61-C0277C0BB461}" type="slidenum">
              <a:rPr kumimoji="0" lang="en-GB" sz="1200">
                <a:latin typeface="Arial" pitchFamily="34" charset="0"/>
              </a:rPr>
              <a:pPr algn="r"/>
              <a:t>4</a:t>
            </a:fld>
            <a:endParaRPr kumimoji="0" lang="en-GB" sz="1200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7288" cy="3725863"/>
          </a:xfrm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8284"/>
            <a:ext cx="4984962" cy="4467361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s-ES" smtClean="0">
                <a:latin typeface="Times New Roman" pitchFamily="18" charset="0"/>
              </a:rPr>
              <a:t>Numero-007</a:t>
            </a:r>
          </a:p>
          <a:p>
            <a:pPr eaLnBrk="1" hangingPunct="1"/>
            <a:r>
              <a:rPr lang="es-ES" smtClean="0">
                <a:latin typeface="Times New Roman" pitchFamily="18" charset="0"/>
              </a:rPr>
              <a:t>Buscar datos mundiales y/o Europeos</a:t>
            </a:r>
          </a:p>
          <a:p>
            <a:pPr eaLnBrk="1" hangingPunct="1"/>
            <a:r>
              <a:rPr lang="es-ES" smtClean="0">
                <a:latin typeface="Times New Roman" pitchFamily="18" charset="0"/>
              </a:rPr>
              <a:t>A través del vínculo en Sahy DK accedemos a la agenda de la reunión donde Shay hizo la presentación y de este documento lleva a la presentación.</a:t>
            </a:r>
          </a:p>
          <a:p>
            <a:pPr eaLnBrk="1" hangingPunct="1"/>
            <a:r>
              <a:rPr lang="es-ES" smtClean="0">
                <a:latin typeface="Times New Roman" pitchFamily="18" charset="0"/>
              </a:rPr>
              <a:t>O bien, a través de </a:t>
            </a:r>
            <a:r>
              <a:rPr lang="es-ES" altLang="en-US" smtClean="0">
                <a:latin typeface="Times New Roman" pitchFamily="18" charset="0"/>
              </a:rPr>
              <a:t>“</a:t>
            </a:r>
            <a:r>
              <a:rPr lang="es-ES" smtClean="0">
                <a:latin typeface="Times New Roman" pitchFamily="18" charset="0"/>
              </a:rPr>
              <a:t>Presentation</a:t>
            </a:r>
            <a:r>
              <a:rPr lang="es-ES" altLang="en-US" smtClean="0">
                <a:latin typeface="Times New Roman" pitchFamily="18" charset="0"/>
              </a:rPr>
              <a:t>”</a:t>
            </a:r>
            <a:r>
              <a:rPr lang="es-ES" smtClean="0">
                <a:latin typeface="Times New Roman" pitchFamily="18" charset="0"/>
              </a:rPr>
              <a:t> se va directamente a la presentación (ppt) de Dr. Shay.</a:t>
            </a:r>
          </a:p>
          <a:p>
            <a:pPr eaLnBrk="1" hangingPunct="1"/>
            <a:r>
              <a:rPr lang="es-ES" smtClean="0">
                <a:latin typeface="Times New Roman" pitchFamily="18" charset="0"/>
              </a:rPr>
              <a:t>Datos mundiales de las muertes de las tres pandemias lo tenemos en dos documentos.</a:t>
            </a:r>
          </a:p>
          <a:p>
            <a:pPr eaLnBrk="1" hangingPunct="1"/>
            <a:r>
              <a:rPr lang="es-ES" smtClean="0">
                <a:latin typeface="Times New Roman" pitchFamily="18" charset="0"/>
              </a:rPr>
              <a:t>Datos mundiales 1 = PandemiaMuertesMundialWHO2006.pdf</a:t>
            </a:r>
          </a:p>
          <a:p>
            <a:pPr eaLnBrk="1" hangingPunct="1"/>
            <a:r>
              <a:rPr lang="es-ES" smtClean="0">
                <a:latin typeface="Times New Roman" pitchFamily="18" charset="0"/>
              </a:rPr>
              <a:t>Datos mundiales 2 = PandemiaMuertesMundialComunicadoPrensaOPS2006.pdf</a:t>
            </a:r>
          </a:p>
          <a:p>
            <a:pPr eaLnBrk="1" hangingPunct="1"/>
            <a:r>
              <a:rPr lang="es-ES" smtClean="0">
                <a:latin typeface="Times New Roman" pitchFamily="18" charset="0"/>
              </a:rPr>
              <a:t>Ver documento RiskAlert2006.pdf (página 2)</a:t>
            </a:r>
          </a:p>
          <a:p>
            <a:pPr eaLnBrk="1" hangingPunct="1"/>
            <a:endParaRPr lang="th-TH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74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U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792EE-4E9A-4AA8-BAE7-739D16D45CE0}" type="datetimeFigureOut">
              <a:rPr lang="es-UY"/>
              <a:pPr>
                <a:defRPr/>
              </a:pPr>
              <a:t>16/10/2018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B4C6D-A534-460C-9E46-9D4311170D33}" type="slidenum">
              <a:rPr lang="es-UY"/>
              <a:pPr>
                <a:defRPr/>
              </a:pPr>
              <a:t>‹Nº›</a:t>
            </a:fld>
            <a:endParaRPr lang="es-UY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20C4-2E6B-46B4-80E4-48094A0B9FDB}" type="datetimeFigureOut">
              <a:rPr lang="es-UY"/>
              <a:pPr>
                <a:defRPr/>
              </a:pPr>
              <a:t>16/10/2018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3C9FE-2C40-43F0-BA8E-F453CD6A5675}" type="slidenum">
              <a:rPr lang="es-UY"/>
              <a:pPr>
                <a:defRPr/>
              </a:pPr>
              <a:t>‹Nº›</a:t>
            </a:fld>
            <a:endParaRPr lang="es-UY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18F78-4A8A-49EE-9E57-D4B93B287218}" type="datetimeFigureOut">
              <a:rPr lang="es-UY"/>
              <a:pPr>
                <a:defRPr/>
              </a:pPr>
              <a:t>16/10/2018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D24E-F532-4F59-971B-D810FA5BEB63}" type="slidenum">
              <a:rPr lang="es-UY"/>
              <a:pPr>
                <a:defRPr/>
              </a:pPr>
              <a:t>‹Nº›</a:t>
            </a:fld>
            <a:endParaRPr lang="es-UY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U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792EE-4E9A-4AA8-BAE7-739D16D45CE0}" type="datetimeFigureOut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16/10/2018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B4C6D-A534-460C-9E46-9D4311170D33}" type="slidenum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2" name="11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70596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BBB06-BD6F-4528-83B0-19BAAE175F2C}" type="datetimeFigureOut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16/10/2018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D2AFB-71B6-474A-8A9A-A238D16BD2CE}" type="slidenum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55151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77077-4751-4B6A-806B-2947572B5C50}" type="datetimeFigureOut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16/10/2018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C17FF-8B09-46E8-9645-C1EE6039CF05}" type="slidenum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75554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F0F67-3CB3-4DDE-B373-7B9AD236AE05}" type="datetimeFigureOut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16/10/2018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6BD6-AE1D-4198-ADEC-CDC14152F761}" type="slidenum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48488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2F4A-D73E-4BD9-9158-BFFDF56C6B86}" type="datetimeFigureOut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16/10/2018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961E9-F7CB-456D-9299-4B77C0A6D709}" type="slidenum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75827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D3F98-AD1C-40F8-8D2E-B2851FC5FAB3}" type="datetimeFigureOut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16/10/2018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4E0C1-4DDD-48F8-BC01-9843CC4FA590}" type="slidenum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5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26352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1E46-9983-4E54-8322-072F2FBD89EE}" type="datetimeFigureOut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16/10/2018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57F83-1FC0-4601-A90D-6C83D2B4D301}" type="slidenum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4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73897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0BD1A-D5CF-4C59-AB7B-A69B0C0EB16C}" type="datetimeFigureOut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16/10/2018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F8817-496C-4098-B035-047AD32880EA}" type="slidenum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52241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BBB06-BD6F-4528-83B0-19BAAE175F2C}" type="datetimeFigureOut">
              <a:rPr lang="es-UY"/>
              <a:pPr>
                <a:defRPr/>
              </a:pPr>
              <a:t>16/10/2018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D2AFB-71B6-474A-8A9A-A238D16BD2CE}" type="slidenum">
              <a:rPr lang="es-UY"/>
              <a:pPr>
                <a:defRPr/>
              </a:pPr>
              <a:t>‹Nº›</a:t>
            </a:fld>
            <a:endParaRPr lang="es-UY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0CE13-F84F-47BF-9A89-E0BA46CE777D}" type="datetimeFigureOut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16/10/2018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2E801-D4FB-440F-AEC3-E42FA6154B88}" type="slidenum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08451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20C4-2E6B-46B4-80E4-48094A0B9FDB}" type="datetimeFigureOut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16/10/2018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3C9FE-2C40-43F0-BA8E-F453CD6A5675}" type="slidenum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53829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18F78-4A8A-49EE-9E57-D4B93B287218}" type="datetimeFigureOut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16/10/2018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D24E-F532-4F59-971B-D810FA5BEB63}" type="slidenum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213030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3F45D8-A32F-4FEE-B78A-5277961E818E}" type="slidenum">
              <a:rPr lang="es-E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38911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06DCB6A-CEFB-44A4-AFB5-FDCA356EC6B7}" type="slidenum">
              <a:rPr lang="es-E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57306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77077-4751-4B6A-806B-2947572B5C50}" type="datetimeFigureOut">
              <a:rPr lang="es-UY"/>
              <a:pPr>
                <a:defRPr/>
              </a:pPr>
              <a:t>16/10/2018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C17FF-8B09-46E8-9645-C1EE6039CF05}" type="slidenum">
              <a:rPr lang="es-UY"/>
              <a:pPr>
                <a:defRPr/>
              </a:pPr>
              <a:t>‹Nº›</a:t>
            </a:fld>
            <a:endParaRPr lang="es-UY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F0F67-3CB3-4DDE-B373-7B9AD236AE05}" type="datetimeFigureOut">
              <a:rPr lang="es-UY"/>
              <a:pPr>
                <a:defRPr/>
              </a:pPr>
              <a:t>16/10/2018</a:t>
            </a:fld>
            <a:endParaRPr lang="es-UY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6BD6-AE1D-4198-ADEC-CDC14152F761}" type="slidenum">
              <a:rPr lang="es-UY"/>
              <a:pPr>
                <a:defRPr/>
              </a:pPr>
              <a:t>‹Nº›</a:t>
            </a:fld>
            <a:endParaRPr lang="es-UY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2F4A-D73E-4BD9-9158-BFFDF56C6B86}" type="datetimeFigureOut">
              <a:rPr lang="es-UY"/>
              <a:pPr>
                <a:defRPr/>
              </a:pPr>
              <a:t>16/10/2018</a:t>
            </a:fld>
            <a:endParaRPr lang="es-UY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961E9-F7CB-456D-9299-4B77C0A6D709}" type="slidenum">
              <a:rPr lang="es-UY"/>
              <a:pPr>
                <a:defRPr/>
              </a:pPr>
              <a:t>‹Nº›</a:t>
            </a:fld>
            <a:endParaRPr lang="es-UY"/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D3F98-AD1C-40F8-8D2E-B2851FC5FAB3}" type="datetimeFigureOut">
              <a:rPr lang="es-UY"/>
              <a:pPr>
                <a:defRPr/>
              </a:pPr>
              <a:t>16/10/2018</a:t>
            </a:fld>
            <a:endParaRPr lang="es-UY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4E0C1-4DDD-48F8-BC01-9843CC4FA590}" type="slidenum">
              <a:rPr lang="es-UY"/>
              <a:pPr>
                <a:defRPr/>
              </a:pPr>
              <a:t>‹Nº›</a:t>
            </a:fld>
            <a:endParaRPr lang="es-UY"/>
          </a:p>
        </p:txBody>
      </p:sp>
      <p:cxnSp>
        <p:nvCxnSpPr>
          <p:cNvPr id="6" name="5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1E46-9983-4E54-8322-072F2FBD89EE}" type="datetimeFigureOut">
              <a:rPr lang="es-UY"/>
              <a:pPr>
                <a:defRPr/>
              </a:pPr>
              <a:t>16/10/2018</a:t>
            </a:fld>
            <a:endParaRPr lang="es-UY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57F83-1FC0-4601-A90D-6C83D2B4D301}" type="slidenum">
              <a:rPr lang="es-UY"/>
              <a:pPr>
                <a:defRPr/>
              </a:pPr>
              <a:t>‹Nº›</a:t>
            </a:fld>
            <a:endParaRPr lang="es-UY"/>
          </a:p>
        </p:txBody>
      </p:sp>
      <p:cxnSp>
        <p:nvCxnSpPr>
          <p:cNvPr id="5" name="4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0BD1A-D5CF-4C59-AB7B-A69B0C0EB16C}" type="datetimeFigureOut">
              <a:rPr lang="es-UY"/>
              <a:pPr>
                <a:defRPr/>
              </a:pPr>
              <a:t>16/10/2018</a:t>
            </a:fld>
            <a:endParaRPr lang="es-UY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F8817-496C-4098-B035-047AD32880EA}" type="slidenum">
              <a:rPr lang="es-UY"/>
              <a:pPr>
                <a:defRPr/>
              </a:pPr>
              <a:t>‹Nº›</a:t>
            </a:fld>
            <a:endParaRPr lang="es-UY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0CE13-F84F-47BF-9A89-E0BA46CE777D}" type="datetimeFigureOut">
              <a:rPr lang="es-UY"/>
              <a:pPr>
                <a:defRPr/>
              </a:pPr>
              <a:t>16/10/2018</a:t>
            </a:fld>
            <a:endParaRPr lang="es-UY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2E801-D4FB-440F-AEC3-E42FA6154B88}" type="slidenum">
              <a:rPr lang="es-UY"/>
              <a:pPr>
                <a:defRPr/>
              </a:pPr>
              <a:t>‹Nº›</a:t>
            </a:fld>
            <a:endParaRPr lang="es-UY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635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UY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UY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9A5CDB-0D16-402A-9C8A-A715E741DBD6}" type="datetimeFigureOut">
              <a:rPr lang="es-UY"/>
              <a:pPr>
                <a:defRPr/>
              </a:pPr>
              <a:t>16/10/2018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219D58-0EED-46D0-95E4-918D578DF9E7}" type="slidenum">
              <a:rPr lang="es-UY"/>
              <a:pPr>
                <a:defRPr/>
              </a:pPr>
              <a:t>‹Nº›</a:t>
            </a:fld>
            <a:endParaRPr lang="es-UY"/>
          </a:p>
        </p:txBody>
      </p:sp>
      <p:pic>
        <p:nvPicPr>
          <p:cNvPr id="7" name="6 Imagen" descr="LOGO FUNCEI NUEV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516216" y="6093296"/>
            <a:ext cx="2338211" cy="687709"/>
          </a:xfrm>
          <a:prstGeom prst="rect">
            <a:avLst/>
          </a:prstGeom>
        </p:spPr>
      </p:pic>
      <p:pic>
        <p:nvPicPr>
          <p:cNvPr id="8" name="7 Imagen" descr="logo nuevo fidec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87430" y="5822876"/>
            <a:ext cx="1620274" cy="9883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UY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UY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9A5CDB-0D16-402A-9C8A-A715E741DBD6}" type="datetimeFigureOut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16/10/2018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219D58-0EED-46D0-95E4-918D578DF9E7}" type="slidenum">
              <a:rPr lang="es-U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6 Imagen" descr="LOGO FUNCEI NUEVO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6516216" y="6093296"/>
            <a:ext cx="2338211" cy="687709"/>
          </a:xfrm>
          <a:prstGeom prst="rect">
            <a:avLst/>
          </a:prstGeom>
        </p:spPr>
      </p:pic>
      <p:pic>
        <p:nvPicPr>
          <p:cNvPr id="8" name="7 Imagen" descr="logo nuevo fidec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7430" y="5822876"/>
            <a:ext cx="1620274" cy="98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98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news-room/fact-sheets/detail/influenza-(seasonal)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cdc.gov/flu/pandemic-resources/1918-commemoration/1918-pandemic-history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spanol.pandemicflu.gov/pandemicflu/enes/24/_www_pandemicflu_gov/general/whatis.htm" TargetMode="External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news-room/fact-sheets/detail/influenza-(seasonal)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influenza/vaccines/virus/recommendations/2018_19_north/en/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flu/about/qa/vaccineeffect.ht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404664"/>
            <a:ext cx="9144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Influenza Experience: Highlights and Comments</a:t>
            </a:r>
            <a:endParaRPr lang="es-UY" sz="5400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0" y="3573015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latin typeface="+mj-lt"/>
              </a:rPr>
              <a:t>Dr. Daniel Stamboulian</a:t>
            </a:r>
          </a:p>
          <a:p>
            <a:pPr algn="ctr"/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2996952"/>
            <a:ext cx="9144000" cy="0"/>
          </a:xfrm>
          <a:prstGeom prst="line">
            <a:avLst/>
          </a:prstGeom>
          <a:ln w="1270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5 Imagen" descr="LOGO FUNCEI NUE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5661248"/>
            <a:ext cx="3793013" cy="1115592"/>
          </a:xfrm>
          <a:prstGeom prst="rect">
            <a:avLst/>
          </a:prstGeom>
        </p:spPr>
      </p:pic>
      <p:pic>
        <p:nvPicPr>
          <p:cNvPr id="7" name="6 Imagen" descr="logo nuevo fide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207928"/>
            <a:ext cx="2628386" cy="160331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Universal Influenza Immunization 6 Months through Adulthood - New challenges, new opportunities 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179512" y="1916832"/>
            <a:ext cx="8784976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 sz="1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 sz="1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 sz="1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 sz="1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en-US" sz="3000" b="1" dirty="0">
                <a:latin typeface="+mj-lt"/>
              </a:rPr>
              <a:t>“A universal vaccination recommendation for all persons </a:t>
            </a:r>
            <a:r>
              <a:rPr lang="en-US" sz="3000" b="1" dirty="0" smtClean="0">
                <a:latin typeface="+mj-lt"/>
              </a:rPr>
              <a:t>aged </a:t>
            </a:r>
            <a:r>
              <a:rPr lang="en-US" sz="3000" b="1" dirty="0" smtClean="0">
                <a:latin typeface="+mj-lt"/>
                <a:cs typeface="Arial" pitchFamily="34" charset="0"/>
              </a:rPr>
              <a:t>≥</a:t>
            </a:r>
            <a:r>
              <a:rPr lang="en-US" sz="3000" b="1" dirty="0">
                <a:latin typeface="+mj-lt"/>
              </a:rPr>
              <a:t>6 months eliminates the need to determine whether each person has an indication for vaccination and emphasizes the importance of preventing influenza among persons of all ages</a:t>
            </a:r>
            <a:r>
              <a:rPr lang="en-US" sz="3000" b="1" dirty="0" smtClean="0">
                <a:latin typeface="+mj-lt"/>
              </a:rPr>
              <a:t>.”</a:t>
            </a:r>
            <a:endParaRPr lang="en-US" sz="3000" b="1" baseline="30000" dirty="0">
              <a:latin typeface="+mj-lt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809397" y="5589240"/>
            <a:ext cx="51550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 sz="1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 sz="1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 sz="1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 sz="1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</a:pPr>
            <a:r>
              <a:rPr lang="en-US" sz="1200" b="1" i="1" dirty="0" smtClean="0">
                <a:latin typeface="+mj-lt"/>
              </a:rPr>
              <a:t> </a:t>
            </a:r>
            <a:r>
              <a:rPr lang="en-US" sz="1200" i="1" dirty="0">
                <a:latin typeface="+mj-lt"/>
              </a:rPr>
              <a:t>Centers for Disease Control and Prevention (CDC). MMWR. 2010;59(RR-8):1-62.</a:t>
            </a:r>
          </a:p>
        </p:txBody>
      </p:sp>
    </p:spTree>
    <p:extLst>
      <p:ext uri="{BB962C8B-B14F-4D97-AF65-F5344CB8AC3E}">
        <p14:creationId xmlns:p14="http://schemas.microsoft.com/office/powerpoint/2010/main" val="36140909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WHO recommends annual vaccination for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3929090"/>
          </a:xfrm>
        </p:spPr>
        <p:txBody>
          <a:bodyPr/>
          <a:lstStyle/>
          <a:p>
            <a:r>
              <a:rPr lang="en-US" sz="3000" dirty="0" smtClean="0"/>
              <a:t>Pregnant women at any stage of pregnancy</a:t>
            </a:r>
          </a:p>
          <a:p>
            <a:pPr>
              <a:buNone/>
            </a:pPr>
            <a:endParaRPr lang="en-US" sz="1500" dirty="0" smtClean="0"/>
          </a:p>
          <a:p>
            <a:r>
              <a:rPr lang="en-US" sz="3000" dirty="0" smtClean="0"/>
              <a:t>Children aged between 6 months to 5 years</a:t>
            </a:r>
          </a:p>
          <a:p>
            <a:pPr>
              <a:buNone/>
            </a:pPr>
            <a:endParaRPr lang="en-US" sz="1500" dirty="0" smtClean="0"/>
          </a:p>
          <a:p>
            <a:r>
              <a:rPr lang="en-US" sz="3000" dirty="0" smtClean="0"/>
              <a:t>Elderly individuals </a:t>
            </a:r>
            <a:r>
              <a:rPr lang="en-US" sz="3000" dirty="0" smtClean="0"/>
              <a:t>(≥ 65 </a:t>
            </a:r>
            <a:r>
              <a:rPr lang="en-US" sz="3000" dirty="0" smtClean="0"/>
              <a:t>years)</a:t>
            </a:r>
          </a:p>
          <a:p>
            <a:pPr>
              <a:buNone/>
            </a:pPr>
            <a:endParaRPr lang="en-US" sz="1500" dirty="0" smtClean="0"/>
          </a:p>
          <a:p>
            <a:r>
              <a:rPr lang="en-US" sz="3000" dirty="0" smtClean="0"/>
              <a:t>Individuals with chronic medical conditions</a:t>
            </a:r>
          </a:p>
          <a:p>
            <a:pPr>
              <a:buNone/>
            </a:pPr>
            <a:endParaRPr lang="en-US" sz="1500" dirty="0" smtClean="0"/>
          </a:p>
          <a:p>
            <a:r>
              <a:rPr lang="en-US" sz="3000" dirty="0" smtClean="0"/>
              <a:t>Health-care workers</a:t>
            </a:r>
          </a:p>
          <a:p>
            <a:pPr>
              <a:buNone/>
            </a:pP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0" y="5500702"/>
            <a:ext cx="9144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1500" dirty="0" smtClean="0">
                <a:hlinkClick r:id="rId2"/>
              </a:rPr>
              <a:t>https://www.who.int/news-room/fact-sheets/detail/influenza-(seasonal)</a:t>
            </a:r>
            <a:endParaRPr lang="es-AR" sz="1500" dirty="0" smtClean="0"/>
          </a:p>
          <a:p>
            <a:pPr algn="r"/>
            <a:endParaRPr lang="es-AR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0963"/>
            <a:ext cx="9144000" cy="1043781"/>
          </a:xfrm>
        </p:spPr>
        <p:txBody>
          <a:bodyPr/>
          <a:lstStyle/>
          <a:p>
            <a:pPr eaLnBrk="1" hangingPunct="1">
              <a:defRPr/>
            </a:pPr>
            <a:r>
              <a:rPr lang="es-E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Argentinian</a:t>
            </a:r>
            <a:r>
              <a:rPr lang="es-E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</a:t>
            </a:r>
            <a:r>
              <a:rPr lang="es-E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National</a:t>
            </a:r>
            <a:r>
              <a:rPr lang="es-E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Influenza</a:t>
            </a:r>
            <a:br>
              <a:rPr lang="es-E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es-E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</a:t>
            </a:r>
            <a:r>
              <a:rPr lang="es-E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Immunization</a:t>
            </a:r>
            <a:r>
              <a:rPr lang="es-E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</a:t>
            </a:r>
            <a:r>
              <a:rPr lang="es-E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Campaigns</a:t>
            </a:r>
            <a:endParaRPr lang="es-ES_tradnl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84176"/>
            <a:ext cx="8382000" cy="4421088"/>
          </a:xfrm>
        </p:spPr>
        <p:txBody>
          <a:bodyPr/>
          <a:lstStyle/>
          <a:p>
            <a:pPr marL="282575" indent="-282575" eaLnBrk="1" hangingPunct="1">
              <a:lnSpc>
                <a:spcPct val="110000"/>
              </a:lnSpc>
              <a:spcAft>
                <a:spcPct val="100000"/>
              </a:spcAft>
            </a:pP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Since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1993 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date</a:t>
            </a:r>
            <a:endParaRPr lang="es-E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2575" indent="-282575" eaLnBrk="1" hangingPunct="1">
              <a:lnSpc>
                <a:spcPct val="110000"/>
              </a:lnSpc>
              <a:spcAft>
                <a:spcPct val="100000"/>
              </a:spcAft>
            </a:pP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pecially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individuals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≥ 65 </a:t>
            </a: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years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old</a:t>
            </a:r>
            <a:endParaRPr lang="es-E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2575" indent="-282575" eaLnBrk="1" hangingPunct="1">
              <a:lnSpc>
                <a:spcPct val="110000"/>
              </a:lnSpc>
              <a:spcAft>
                <a:spcPct val="100000"/>
              </a:spcAft>
            </a:pP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Organized</a:t>
            </a:r>
            <a:r>
              <a:rPr lang="es-ES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MX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gov</a:t>
            </a: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ernment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Public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Ministry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Health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INSSJP (Medicare)) and non-</a:t>
            </a: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profit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organizations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(FUNCEI, COFA)</a:t>
            </a:r>
          </a:p>
          <a:p>
            <a:pPr marL="282575" indent="-282575" eaLnBrk="1" hangingPunct="1">
              <a:lnSpc>
                <a:spcPct val="110000"/>
              </a:lnSpc>
              <a:spcAft>
                <a:spcPct val="100000"/>
              </a:spcAft>
            </a:pP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Over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7 </a:t>
            </a: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doses </a:t>
            </a: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administered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first</a:t>
            </a:r>
            <a:r>
              <a:rPr lang="es-E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decade</a:t>
            </a:r>
            <a:endParaRPr lang="es-ES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r" eaLnBrk="1" hangingPunct="1">
              <a:lnSpc>
                <a:spcPct val="110000"/>
              </a:lnSpc>
              <a:spcAft>
                <a:spcPct val="100000"/>
              </a:spcAft>
              <a:buNone/>
            </a:pPr>
            <a:r>
              <a:rPr lang="es-ES" sz="1400" i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Stamboulian</a:t>
            </a:r>
            <a:r>
              <a:rPr lang="es-ES" sz="1400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D et al </a:t>
            </a:r>
            <a:r>
              <a:rPr lang="es-ES" sz="1400" i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Immunization</a:t>
            </a:r>
            <a:r>
              <a:rPr lang="es-ES" sz="1400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s-ES" sz="1400" i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against</a:t>
            </a:r>
            <a:r>
              <a:rPr lang="es-ES" sz="1400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influenza in </a:t>
            </a:r>
            <a:r>
              <a:rPr lang="es-ES" sz="1400" i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the</a:t>
            </a:r>
            <a:r>
              <a:rPr lang="es-ES" sz="1400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s-ES" sz="1400" i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elderly</a:t>
            </a:r>
            <a:r>
              <a:rPr lang="es-ES" sz="1400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: </a:t>
            </a:r>
            <a:r>
              <a:rPr lang="es-ES" sz="1400" i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the</a:t>
            </a:r>
            <a:r>
              <a:rPr lang="es-ES" sz="1400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s-ES" sz="1400" i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Argentinian</a:t>
            </a:r>
            <a:r>
              <a:rPr lang="es-ES" sz="1400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s-ES" sz="1400" i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experience</a:t>
            </a:r>
            <a:r>
              <a:rPr lang="es-ES" sz="1400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1993-1997</a:t>
            </a:r>
          </a:p>
          <a:p>
            <a:pPr marL="0" indent="0" algn="r" eaLnBrk="1" hangingPunct="1">
              <a:lnSpc>
                <a:spcPct val="110000"/>
              </a:lnSpc>
              <a:spcAft>
                <a:spcPct val="100000"/>
              </a:spcAft>
              <a:buNone/>
            </a:pPr>
            <a:r>
              <a:rPr lang="es-ES" sz="1400" i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Vaccine</a:t>
            </a:r>
            <a:r>
              <a:rPr lang="es-ES" sz="1400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1999;17: S53-56</a:t>
            </a:r>
          </a:p>
        </p:txBody>
      </p:sp>
    </p:spTree>
    <p:extLst>
      <p:ext uri="{BB962C8B-B14F-4D97-AF65-F5344CB8AC3E}">
        <p14:creationId xmlns:p14="http://schemas.microsoft.com/office/powerpoint/2010/main" val="32598800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1398588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AR">
              <a:solidFill>
                <a:prstClr val="black"/>
              </a:solidFill>
              <a:latin typeface="Calibri"/>
              <a:cs typeface="+mn-cs"/>
            </a:endParaRPr>
          </a:p>
        </p:txBody>
      </p:sp>
      <p:graphicFrame>
        <p:nvGraphicFramePr>
          <p:cNvPr id="2050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702843"/>
              </p:ext>
            </p:extLst>
          </p:nvPr>
        </p:nvGraphicFramePr>
        <p:xfrm>
          <a:off x="755576" y="1773239"/>
          <a:ext cx="6984751" cy="4032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3" name="Gráfico" r:id="rId3" imgW="5934060" imgH="4191090" progId="MSGraph.Chart.8">
                  <p:embed followColorScheme="full"/>
                </p:oleObj>
              </mc:Choice>
              <mc:Fallback>
                <p:oleObj name="Gráfico" r:id="rId3" imgW="5934060" imgH="4191090" progId="MSGraph.Chart.8">
                  <p:embed followColorScheme="full"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773239"/>
                        <a:ext cx="6984751" cy="40320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4988" y="1341438"/>
            <a:ext cx="7924800" cy="306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s-AR" b="1" dirty="0">
                <a:solidFill>
                  <a:prstClr val="black"/>
                </a:solidFill>
                <a:latin typeface="Calibri"/>
                <a:cs typeface="+mn-cs"/>
              </a:rPr>
              <a:t>Doses </a:t>
            </a:r>
            <a:r>
              <a:rPr lang="es-AR" b="1" dirty="0" err="1">
                <a:solidFill>
                  <a:prstClr val="black"/>
                </a:solidFill>
                <a:latin typeface="Calibri"/>
                <a:cs typeface="+mn-cs"/>
              </a:rPr>
              <a:t>administered</a:t>
            </a:r>
            <a:r>
              <a:rPr lang="es-AR" b="1" dirty="0">
                <a:solidFill>
                  <a:prstClr val="black"/>
                </a:solidFill>
                <a:latin typeface="Calibri"/>
                <a:cs typeface="+mn-cs"/>
              </a:rPr>
              <a:t> per 1,000 </a:t>
            </a:r>
            <a:r>
              <a:rPr lang="es-AR" b="1" dirty="0" err="1">
                <a:solidFill>
                  <a:prstClr val="black"/>
                </a:solidFill>
                <a:latin typeface="Calibri"/>
                <a:cs typeface="+mn-cs"/>
              </a:rPr>
              <a:t>subjects</a:t>
            </a:r>
            <a:r>
              <a:rPr lang="es-AR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s-AR" b="1" dirty="0">
                <a:solidFill>
                  <a:prstClr val="black"/>
                </a:solidFill>
                <a:latin typeface="Calibri"/>
                <a:cs typeface="+mn-cs"/>
                <a:sym typeface="Symbol" pitchFamily="18" charset="2"/>
              </a:rPr>
              <a:t></a:t>
            </a:r>
            <a:r>
              <a:rPr lang="es-AR" b="1" dirty="0">
                <a:solidFill>
                  <a:prstClr val="black"/>
                </a:solidFill>
                <a:latin typeface="Calibri"/>
                <a:cs typeface="+mn-cs"/>
              </a:rPr>
              <a:t>65 </a:t>
            </a:r>
            <a:r>
              <a:rPr lang="es-AR" b="1" dirty="0" err="1">
                <a:solidFill>
                  <a:prstClr val="black"/>
                </a:solidFill>
                <a:latin typeface="Calibri"/>
                <a:cs typeface="+mn-cs"/>
              </a:rPr>
              <a:t>years</a:t>
            </a:r>
            <a:r>
              <a:rPr lang="es-AR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s-AR" b="1" dirty="0" err="1">
                <a:solidFill>
                  <a:prstClr val="black"/>
                </a:solidFill>
                <a:latin typeface="Calibri"/>
                <a:cs typeface="+mn-cs"/>
              </a:rPr>
              <a:t>old</a:t>
            </a:r>
            <a:endParaRPr lang="es-ES_tradnl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3"/>
            <a:ext cx="9143999" cy="12604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s-E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Argentinian</a:t>
            </a:r>
            <a:r>
              <a:rPr lang="es-E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</a:t>
            </a:r>
            <a:r>
              <a:rPr lang="es-E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National</a:t>
            </a:r>
            <a:r>
              <a:rPr lang="es-E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Influenza </a:t>
            </a:r>
            <a:r>
              <a:rPr lang="es-E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Immunization</a:t>
            </a:r>
            <a:r>
              <a:rPr lang="es-E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</a:t>
            </a:r>
            <a:r>
              <a:rPr lang="es-E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Campaigns</a:t>
            </a:r>
            <a:endParaRPr lang="es-ES_tradnl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sp>
        <p:nvSpPr>
          <p:cNvPr id="2056" name="Line 6"/>
          <p:cNvSpPr>
            <a:spLocks noChangeShapeType="1"/>
          </p:cNvSpPr>
          <p:nvPr/>
        </p:nvSpPr>
        <p:spPr bwMode="auto">
          <a:xfrm>
            <a:off x="0" y="1268760"/>
            <a:ext cx="9144000" cy="0"/>
          </a:xfrm>
          <a:prstGeom prst="line">
            <a:avLst/>
          </a:prstGeom>
          <a:noFill/>
          <a:ln w="79375">
            <a:solidFill>
              <a:srgbClr val="0067A5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835696" y="5895621"/>
            <a:ext cx="475252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10000"/>
              </a:lnSpc>
              <a:spcBef>
                <a:spcPct val="20000"/>
              </a:spcBef>
              <a:spcAft>
                <a:spcPct val="100000"/>
              </a:spcAft>
            </a:pPr>
            <a:r>
              <a:rPr lang="es-ES" sz="1200" i="1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Stamboulian</a:t>
            </a:r>
            <a:r>
              <a:rPr lang="es-ES" sz="1200" i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 et al </a:t>
            </a:r>
            <a:r>
              <a:rPr lang="es-ES" sz="1200" i="1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Immunization</a:t>
            </a:r>
            <a:r>
              <a:rPr lang="es-ES" sz="1200" i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1200" i="1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against</a:t>
            </a:r>
            <a:r>
              <a:rPr lang="es-ES" sz="1200" i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influenza in </a:t>
            </a:r>
            <a:r>
              <a:rPr lang="es-ES" sz="1200" i="1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es-ES" sz="1200" i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1200" i="1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elderly</a:t>
            </a:r>
            <a:r>
              <a:rPr lang="es-ES" sz="1200" i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s-ES" sz="1200" i="1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es-ES" sz="1200" i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1200" i="1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Argentinian</a:t>
            </a:r>
            <a:r>
              <a:rPr lang="es-ES" sz="1200" i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1200" i="1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experience</a:t>
            </a:r>
            <a:r>
              <a:rPr lang="es-ES" sz="1200" i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1200" i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1993-1997 </a:t>
            </a:r>
            <a:r>
              <a:rPr lang="es-ES" sz="1200" i="1" dirty="0" err="1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Vaccine</a:t>
            </a:r>
            <a:r>
              <a:rPr lang="es-ES" sz="1200" i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1200" i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1999; 17: S53-56</a:t>
            </a:r>
          </a:p>
        </p:txBody>
      </p:sp>
      <p:pic>
        <p:nvPicPr>
          <p:cNvPr id="8" name="7 Imagen" descr="LOGO FUNCEI NUEV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6093296"/>
            <a:ext cx="2338211" cy="687709"/>
          </a:xfrm>
          <a:prstGeom prst="rect">
            <a:avLst/>
          </a:prstGeom>
        </p:spPr>
      </p:pic>
      <p:pic>
        <p:nvPicPr>
          <p:cNvPr id="9" name="8 Imagen" descr="logo nuevo fide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7430" y="5822876"/>
            <a:ext cx="1620274" cy="98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513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611560" y="3140968"/>
            <a:ext cx="8001000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dstamb@stamboulian.com.ar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0" y="1124744"/>
            <a:ext cx="914400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0" y="620688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AR" sz="96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Thank</a:t>
            </a:r>
            <a:r>
              <a:rPr lang="es-AR" sz="9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AR" sz="9600" b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you</a:t>
            </a:r>
            <a:endParaRPr lang="es-AR" sz="9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5 Imagen" descr="LOGO FUNCEI NUE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5661248"/>
            <a:ext cx="3793013" cy="1115592"/>
          </a:xfrm>
          <a:prstGeom prst="rect">
            <a:avLst/>
          </a:prstGeom>
        </p:spPr>
      </p:pic>
      <p:pic>
        <p:nvPicPr>
          <p:cNvPr id="7" name="6 Imagen" descr="logo nuevo fide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207928"/>
            <a:ext cx="2628386" cy="160331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Disclosure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Dr. Stamboulian works occasionally as speaker for Merck, Novartis, Pfizer and </a:t>
            </a:r>
            <a:r>
              <a:rPr lang="en-US" dirty="0" err="1" smtClean="0"/>
              <a:t>Sanofi</a:t>
            </a:r>
            <a:r>
              <a:rPr lang="en-US" dirty="0" smtClean="0"/>
              <a:t> Pasteur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Dr. </a:t>
            </a:r>
            <a:r>
              <a:rPr lang="en-US" dirty="0" err="1" smtClean="0"/>
              <a:t>Stamboulian</a:t>
            </a:r>
            <a:r>
              <a:rPr lang="en-US" dirty="0" smtClean="0"/>
              <a:t> is member of the Advisory Board on Adult Immunization for Merck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A </a:t>
            </a:r>
            <a:r>
              <a:rPr lang="en-US" b="1" dirty="0" smtClean="0"/>
              <a:t>century since the 1918 flu pandemic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5" name="4 CuadroTexto"/>
          <p:cNvSpPr txBox="1"/>
          <p:nvPr/>
        </p:nvSpPr>
        <p:spPr>
          <a:xfrm>
            <a:off x="285720" y="5429264"/>
            <a:ext cx="8286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CDC. History of 1918 Flu Pandemic </a:t>
            </a:r>
          </a:p>
          <a:p>
            <a:pPr algn="r"/>
            <a:r>
              <a:rPr lang="es-AR" sz="1400" i="1" dirty="0" smtClean="0">
                <a:hlinkClick r:id="rId2"/>
              </a:rPr>
              <a:t>https://www.cdc.gov/flu/pandemic-resources/1918-commemoration/1918-pandemic-history.htm</a:t>
            </a:r>
            <a:endParaRPr lang="es-AR" sz="1400" i="1" dirty="0" smtClean="0"/>
          </a:p>
          <a:p>
            <a:pPr algn="r"/>
            <a:endParaRPr lang="es-AR" sz="1400" i="1" dirty="0"/>
          </a:p>
        </p:txBody>
      </p:sp>
      <p:sp>
        <p:nvSpPr>
          <p:cNvPr id="6" name="5 Rectángulo"/>
          <p:cNvSpPr/>
          <p:nvPr/>
        </p:nvSpPr>
        <p:spPr>
          <a:xfrm>
            <a:off x="428596" y="3429000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/>
              <a:t>About 500 million people became infected </a:t>
            </a:r>
            <a:r>
              <a:rPr lang="en-US" sz="3000" dirty="0" smtClean="0"/>
              <a:t>(1</a:t>
            </a:r>
            <a:r>
              <a:rPr lang="en-GB" sz="3000" dirty="0" smtClean="0"/>
              <a:t>/3 </a:t>
            </a:r>
            <a:r>
              <a:rPr lang="en-US" sz="3000" dirty="0" smtClean="0"/>
              <a:t>of </a:t>
            </a:r>
            <a:r>
              <a:rPr lang="en-US" sz="3000" dirty="0" smtClean="0"/>
              <a:t>the world’s population)</a:t>
            </a:r>
          </a:p>
          <a:p>
            <a:pPr algn="ctr"/>
            <a:r>
              <a:rPr lang="en-US" sz="3000" b="1" dirty="0" smtClean="0"/>
              <a:t>Number </a:t>
            </a:r>
            <a:r>
              <a:rPr lang="en-US" sz="3000" b="1" dirty="0" smtClean="0"/>
              <a:t>of deaths: </a:t>
            </a:r>
          </a:p>
          <a:p>
            <a:pPr algn="ctr"/>
            <a:r>
              <a:rPr lang="en-US" sz="3000" b="1" dirty="0" smtClean="0"/>
              <a:t>at least 50 million worldwide </a:t>
            </a:r>
            <a:endParaRPr lang="es-AR" sz="3000" b="1" dirty="0"/>
          </a:p>
        </p:txBody>
      </p:sp>
      <p:pic>
        <p:nvPicPr>
          <p:cNvPr id="8" name="7 Imagen" descr="flu 1918 2018 cd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349310"/>
            <a:ext cx="7978941" cy="207969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3051"/>
            <a:ext cx="8784976" cy="563661"/>
          </a:xfrm>
        </p:spPr>
        <p:txBody>
          <a:bodyPr lIns="0" tIns="0" rIns="0" bIns="0" anchor="b">
            <a:noAutofit/>
          </a:bodyPr>
          <a:lstStyle/>
          <a:p>
            <a:pPr algn="ctr" eaLnBrk="1" hangingPunct="1">
              <a:defRPr/>
            </a:pPr>
            <a:r>
              <a:rPr lang="es-A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Influenza </a:t>
            </a:r>
            <a:r>
              <a:rPr lang="es-AR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Pandemics</a:t>
            </a:r>
            <a:endParaRPr lang="es-AR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8" name="Picture 3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t="3743"/>
          <a:stretch>
            <a:fillRect/>
          </a:stretch>
        </p:blipFill>
        <p:spPr>
          <a:xfrm>
            <a:off x="251520" y="1772816"/>
            <a:ext cx="1601658" cy="1633045"/>
          </a:xfrm>
          <a:ln w="28575">
            <a:solidFill>
              <a:schemeClr val="tx1"/>
            </a:solidFill>
          </a:ln>
        </p:spPr>
      </p:pic>
      <p:sp>
        <p:nvSpPr>
          <p:cNvPr id="403460" name="Text Box 4"/>
          <p:cNvSpPr txBox="1">
            <a:spLocks noChangeArrowheads="1"/>
          </p:cNvSpPr>
          <p:nvPr/>
        </p:nvSpPr>
        <p:spPr bwMode="auto">
          <a:xfrm>
            <a:off x="683568" y="4293096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en-GB" sz="18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A(H1N1</a:t>
            </a:r>
            <a:r>
              <a:rPr kumimoji="0" lang="en-GB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03461" name="Text Box 5"/>
          <p:cNvSpPr txBox="1">
            <a:spLocks noChangeArrowheads="1"/>
          </p:cNvSpPr>
          <p:nvPr/>
        </p:nvSpPr>
        <p:spPr bwMode="auto">
          <a:xfrm>
            <a:off x="2411760" y="4293096"/>
            <a:ext cx="10457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A(H2N2</a:t>
            </a:r>
            <a:r>
              <a:rPr kumimoji="0" lang="en-GB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03462" name="Text Box 6"/>
          <p:cNvSpPr txBox="1">
            <a:spLocks noChangeArrowheads="1"/>
          </p:cNvSpPr>
          <p:nvPr/>
        </p:nvSpPr>
        <p:spPr bwMode="auto">
          <a:xfrm>
            <a:off x="4355976" y="4293096"/>
            <a:ext cx="9409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en-GB" sz="18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A(H3N2)</a:t>
            </a: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179512" y="3573016"/>
            <a:ext cx="172819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s-ES_tradnl" sz="16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1918</a:t>
            </a:r>
            <a:r>
              <a:rPr kumimoji="0" lang="es-ES_tradnl" sz="1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kumimoji="0" lang="es-ES_tradnl" sz="1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kumimoji="0" lang="es-ES_tradnl" altLang="en-US" sz="16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Spanish</a:t>
            </a:r>
            <a:r>
              <a:rPr kumimoji="0" lang="es-ES_tradnl" altLang="en-US" sz="1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altLang="en-US" sz="16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Flu</a:t>
            </a:r>
            <a:endParaRPr kumimoji="0" lang="es-ES_tradnl" sz="1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2051720" y="3573016"/>
            <a:ext cx="172819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s-ES_tradnl" sz="16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1957</a:t>
            </a:r>
            <a:r>
              <a:rPr kumimoji="0" lang="es-ES_tradnl" sz="1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kumimoji="0" lang="es-ES_tradnl" sz="1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kumimoji="0" lang="es-ES_tradnl" altLang="en-US" sz="16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Asian</a:t>
            </a:r>
            <a:r>
              <a:rPr kumimoji="0" lang="es-ES_tradnl" altLang="en-US" sz="1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altLang="en-US" sz="16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Flu</a:t>
            </a:r>
            <a:endParaRPr kumimoji="0" lang="es-ES_tradnl" sz="1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3779912" y="3573016"/>
            <a:ext cx="2016224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GB" sz="16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1968</a:t>
            </a:r>
            <a:r>
              <a:rPr kumimoji="0" lang="en-GB" sz="1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kumimoji="0" lang="en-GB" sz="1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15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Hong</a:t>
            </a:r>
            <a:r>
              <a:rPr kumimoji="0" lang="en-GB" sz="15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15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Kong </a:t>
            </a:r>
            <a:r>
              <a:rPr kumimoji="0" lang="en-GB" sz="15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Flu</a:t>
            </a:r>
            <a:endParaRPr kumimoji="0" lang="en-GB" sz="15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3851920" y="1772816"/>
          <a:ext cx="1692598" cy="1694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9" name="Clip" r:id="rId5" imgW="3295238" imgH="2295238" progId="">
                  <p:embed/>
                </p:oleObj>
              </mc:Choice>
              <mc:Fallback>
                <p:oleObj name="Clip" r:id="rId5" imgW="3295238" imgH="229523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1772816"/>
                        <a:ext cx="1692598" cy="1694067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Text Box 14"/>
          <p:cNvSpPr txBox="1">
            <a:spLocks noChangeArrowheads="1"/>
          </p:cNvSpPr>
          <p:nvPr/>
        </p:nvSpPr>
        <p:spPr bwMode="auto">
          <a:xfrm>
            <a:off x="5796136" y="3573016"/>
            <a:ext cx="136815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kumimoji="0" lang="es-ES_tradnl" sz="1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2009-2010</a:t>
            </a:r>
          </a:p>
          <a:p>
            <a:pPr algn="ctr"/>
            <a:r>
              <a:rPr lang="es-ES_tradnl" sz="16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Pandemic</a:t>
            </a:r>
            <a:endParaRPr kumimoji="0" lang="es-ES_tradnl" sz="1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3471" name="Text Box 15"/>
          <p:cNvSpPr txBox="1">
            <a:spLocks noChangeArrowheads="1"/>
          </p:cNvSpPr>
          <p:nvPr/>
        </p:nvSpPr>
        <p:spPr bwMode="auto">
          <a:xfrm>
            <a:off x="5925694" y="4286002"/>
            <a:ext cx="1382610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A(H1N1</a:t>
            </a:r>
            <a:r>
              <a:rPr kumimoji="0"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) 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151,700 </a:t>
            </a:r>
            <a:r>
              <a:rPr lang="en-GB" sz="14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-</a:t>
            </a:r>
            <a:r>
              <a:rPr lang="en-GB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575,400 deaths</a:t>
            </a:r>
            <a:endParaRPr kumimoji="0" lang="en-GB" sz="1400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038" name="Rectangle 16"/>
          <p:cNvSpPr>
            <a:spLocks noChangeArrowheads="1"/>
          </p:cNvSpPr>
          <p:nvPr/>
        </p:nvSpPr>
        <p:spPr bwMode="auto">
          <a:xfrm>
            <a:off x="323528" y="4725144"/>
            <a:ext cx="1590328" cy="2862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kumimoji="0" lang="es-ES_tradnl" sz="1400" dirty="0"/>
              <a:t>50 M </a:t>
            </a:r>
            <a:r>
              <a:rPr kumimoji="0" lang="es-ES_tradnl" sz="1400" dirty="0" err="1" smtClean="0"/>
              <a:t>deaths</a:t>
            </a:r>
            <a:endParaRPr kumimoji="0" lang="es-ES_tradnl" sz="1400" dirty="0"/>
          </a:p>
        </p:txBody>
      </p:sp>
      <p:sp>
        <p:nvSpPr>
          <p:cNvPr id="1039" name="Rectangle 17"/>
          <p:cNvSpPr>
            <a:spLocks noChangeArrowheads="1"/>
          </p:cNvSpPr>
          <p:nvPr/>
        </p:nvSpPr>
        <p:spPr bwMode="auto">
          <a:xfrm>
            <a:off x="3837460" y="4773828"/>
            <a:ext cx="1872209" cy="2862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s-ES_tradnl" sz="1400" dirty="0" smtClean="0"/>
              <a:t>1 M </a:t>
            </a:r>
            <a:r>
              <a:rPr lang="es-ES_tradnl" sz="1400" dirty="0" err="1" smtClean="0"/>
              <a:t>deaths</a:t>
            </a:r>
            <a:endParaRPr lang="es-ES_tradnl" sz="1400" dirty="0"/>
          </a:p>
        </p:txBody>
      </p:sp>
      <p:sp>
        <p:nvSpPr>
          <p:cNvPr id="1040" name="Rectangle 18"/>
          <p:cNvSpPr>
            <a:spLocks noChangeArrowheads="1"/>
          </p:cNvSpPr>
          <p:nvPr/>
        </p:nvSpPr>
        <p:spPr bwMode="auto">
          <a:xfrm>
            <a:off x="2123728" y="4725144"/>
            <a:ext cx="1656184" cy="2862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s-ES_tradnl" sz="1400" dirty="0"/>
              <a:t>1-2 M </a:t>
            </a:r>
            <a:r>
              <a:rPr lang="es-ES_tradnl" sz="1400" dirty="0" err="1" smtClean="0"/>
              <a:t>deaths</a:t>
            </a:r>
            <a:endParaRPr lang="es-ES_tradnl" sz="1400" dirty="0"/>
          </a:p>
        </p:txBody>
      </p:sp>
      <p:sp>
        <p:nvSpPr>
          <p:cNvPr id="403476" name="Rectangle 20"/>
          <p:cNvSpPr>
            <a:spLocks noChangeArrowheads="1"/>
          </p:cNvSpPr>
          <p:nvPr/>
        </p:nvSpPr>
        <p:spPr bwMode="auto">
          <a:xfrm>
            <a:off x="3013075" y="2555875"/>
            <a:ext cx="1262063" cy="4762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endParaRPr kumimoji="0" lang="es-ES" sz="28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03477" name="Rectangle 21"/>
          <p:cNvSpPr>
            <a:spLocks noChangeArrowheads="1"/>
          </p:cNvSpPr>
          <p:nvPr/>
        </p:nvSpPr>
        <p:spPr bwMode="auto">
          <a:xfrm>
            <a:off x="3429000" y="2555875"/>
            <a:ext cx="184150" cy="4762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endParaRPr kumimoji="0" lang="es-ES" sz="28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043" name="Picture 22" descr="Shay_NVACpanflu_2005"/>
          <p:cNvPicPr preferRelativeResize="0"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1720" y="1772816"/>
            <a:ext cx="1612776" cy="165618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44" name="Text Box 23"/>
          <p:cNvSpPr txBox="1">
            <a:spLocks noChangeArrowheads="1"/>
          </p:cNvSpPr>
          <p:nvPr/>
        </p:nvSpPr>
        <p:spPr bwMode="auto">
          <a:xfrm>
            <a:off x="2339752" y="5783818"/>
            <a:ext cx="5724128" cy="4770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kumimoji="0" lang="en-US" sz="1000" dirty="0">
                <a:latin typeface="Arial" pitchFamily="34" charset="0"/>
                <a:cs typeface="Arial" pitchFamily="34" charset="0"/>
                <a:hlinkClick r:id="rId8"/>
              </a:rPr>
              <a:t>http://espanol.pandemicflu.gov/pandemicflu/enes/24/_</a:t>
            </a:r>
            <a:r>
              <a:rPr kumimoji="0" lang="en-US" sz="1000" dirty="0" smtClean="0">
                <a:latin typeface="Arial" pitchFamily="34" charset="0"/>
                <a:cs typeface="Arial" pitchFamily="34" charset="0"/>
                <a:hlinkClick r:id="rId8"/>
              </a:rPr>
              <a:t>www_pandemicflu_gov/general/whatis.htm</a:t>
            </a:r>
            <a:endParaRPr kumimoji="0" lang="en-US" sz="1000" dirty="0" smtClean="0">
              <a:latin typeface="Arial" pitchFamily="34" charset="0"/>
              <a:cs typeface="Arial" pitchFamily="34" charset="0"/>
            </a:endParaRPr>
          </a:p>
          <a:p>
            <a:pPr algn="r" eaLnBrk="0" hangingPunct="0">
              <a:spcBef>
                <a:spcPct val="50000"/>
              </a:spcBef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https://www.cdc.gov/flu/spotlights/pandemic-global-estimates.htm</a:t>
            </a:r>
            <a:endParaRPr kumimoji="0" lang="en-US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5" name="Picture 27" descr="C:\Documents and Settings\tderose.FUNCEI\Escritorio\g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52120" y="1772816"/>
            <a:ext cx="1573883" cy="164589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2" name="25 Grupo"/>
          <p:cNvGrpSpPr/>
          <p:nvPr/>
        </p:nvGrpSpPr>
        <p:grpSpPr>
          <a:xfrm>
            <a:off x="7380312" y="1772816"/>
            <a:ext cx="1540768" cy="1684784"/>
            <a:chOff x="7380312" y="1772816"/>
            <a:chExt cx="1540768" cy="1684784"/>
          </a:xfrm>
          <a:solidFill>
            <a:schemeClr val="bg2">
              <a:lumMod val="75000"/>
            </a:schemeClr>
          </a:solidFill>
        </p:grpSpPr>
        <p:sp>
          <p:nvSpPr>
            <p:cNvPr id="1035" name="Rectangle 12"/>
            <p:cNvSpPr>
              <a:spLocks noChangeArrowheads="1"/>
            </p:cNvSpPr>
            <p:nvPr/>
          </p:nvSpPr>
          <p:spPr bwMode="auto">
            <a:xfrm>
              <a:off x="7380312" y="1772816"/>
              <a:ext cx="1540768" cy="1684784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kumimoji="0" lang="es-ES" sz="1800">
                <a:latin typeface="Arial" pitchFamily="34" charset="0"/>
              </a:endParaRP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7740352" y="2132856"/>
              <a:ext cx="914400" cy="10064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6000" b="1" dirty="0">
                  <a:cs typeface="Arial" pitchFamily="34" charset="0"/>
                </a:rPr>
                <a:t>?</a:t>
              </a:r>
            </a:p>
          </p:txBody>
        </p:sp>
      </p:grpSp>
      <p:sp>
        <p:nvSpPr>
          <p:cNvPr id="27" name="26 Rectángulo"/>
          <p:cNvSpPr/>
          <p:nvPr/>
        </p:nvSpPr>
        <p:spPr>
          <a:xfrm flipH="1">
            <a:off x="7380312" y="3573016"/>
            <a:ext cx="158417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600" b="1" dirty="0" err="1" smtClean="0">
                <a:solidFill>
                  <a:schemeClr val="accent1"/>
                </a:solidFill>
                <a:cs typeface="Arial" pitchFamily="34" charset="0"/>
              </a:rPr>
              <a:t>Next</a:t>
            </a:r>
            <a:r>
              <a:rPr lang="es-ES_tradnl" sz="1600" b="1" dirty="0" smtClean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es-ES_tradnl" sz="1600" b="1" dirty="0" err="1" smtClean="0">
                <a:solidFill>
                  <a:schemeClr val="accent1"/>
                </a:solidFill>
                <a:cs typeface="Arial" pitchFamily="34" charset="0"/>
              </a:rPr>
              <a:t>Pandemic</a:t>
            </a:r>
            <a:endParaRPr lang="es-ES_tradnl" sz="1600" b="1" dirty="0" smtClean="0">
              <a:solidFill>
                <a:schemeClr val="accent1"/>
              </a:solidFill>
              <a:cs typeface="Arial" pitchFamily="34" charset="0"/>
            </a:endParaRPr>
          </a:p>
          <a:p>
            <a:pPr algn="ctr"/>
            <a:endParaRPr lang="en-US" sz="1000" b="1" dirty="0" smtClean="0">
              <a:latin typeface="Verdana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 (H5N1)? </a:t>
            </a:r>
          </a:p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 (H7N9)?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Influenza: Disease Burden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7"/>
          </a:xfrm>
        </p:spPr>
        <p:txBody>
          <a:bodyPr/>
          <a:lstStyle/>
          <a:p>
            <a:r>
              <a:rPr lang="es-AR" dirty="0" smtClean="0"/>
              <a:t>5</a:t>
            </a:r>
            <a:r>
              <a:rPr lang="es-AR" dirty="0" smtClean="0"/>
              <a:t>% </a:t>
            </a:r>
            <a:r>
              <a:rPr lang="es-AR" dirty="0" smtClean="0"/>
              <a:t>to 10</a:t>
            </a:r>
            <a:r>
              <a:rPr lang="es-AR" dirty="0" smtClean="0"/>
              <a:t>% </a:t>
            </a:r>
            <a:r>
              <a:rPr lang="es-AR" dirty="0" smtClean="0"/>
              <a:t>of </a:t>
            </a:r>
            <a:r>
              <a:rPr lang="es-AR" dirty="0" err="1" smtClean="0"/>
              <a:t>adults</a:t>
            </a:r>
            <a:r>
              <a:rPr lang="es-AR" dirty="0" smtClean="0"/>
              <a:t> </a:t>
            </a:r>
            <a:r>
              <a:rPr lang="es-AR" dirty="0" err="1" smtClean="0"/>
              <a:t>get</a:t>
            </a:r>
            <a:r>
              <a:rPr lang="es-AR" dirty="0" smtClean="0"/>
              <a:t> </a:t>
            </a:r>
            <a:r>
              <a:rPr lang="es-AR" dirty="0" err="1" smtClean="0"/>
              <a:t>the</a:t>
            </a:r>
            <a:r>
              <a:rPr lang="es-AR" dirty="0" smtClean="0"/>
              <a:t> </a:t>
            </a:r>
            <a:r>
              <a:rPr lang="es-AR" dirty="0" err="1" smtClean="0"/>
              <a:t>flu</a:t>
            </a:r>
            <a:r>
              <a:rPr lang="es-AR" dirty="0" smtClean="0"/>
              <a:t> </a:t>
            </a:r>
            <a:r>
              <a:rPr lang="es-AR" dirty="0" err="1" smtClean="0"/>
              <a:t>each</a:t>
            </a:r>
            <a:r>
              <a:rPr lang="es-AR" dirty="0" smtClean="0"/>
              <a:t> </a:t>
            </a:r>
            <a:r>
              <a:rPr lang="es-AR" dirty="0" err="1" smtClean="0"/>
              <a:t>year</a:t>
            </a:r>
            <a:r>
              <a:rPr lang="es-AR" dirty="0" smtClean="0"/>
              <a:t>. </a:t>
            </a:r>
            <a:r>
              <a:rPr lang="es-AR" dirty="0" smtClean="0"/>
              <a:t> </a:t>
            </a:r>
            <a:endParaRPr lang="es-AR" dirty="0" smtClean="0"/>
          </a:p>
          <a:p>
            <a:r>
              <a:rPr lang="es-AR" dirty="0" smtClean="0"/>
              <a:t>20</a:t>
            </a:r>
            <a:r>
              <a:rPr lang="es-AR" dirty="0" smtClean="0"/>
              <a:t>% </a:t>
            </a:r>
            <a:r>
              <a:rPr lang="es-AR" dirty="0" smtClean="0"/>
              <a:t>to</a:t>
            </a:r>
            <a:r>
              <a:rPr lang="es-AR" dirty="0" smtClean="0"/>
              <a:t> </a:t>
            </a:r>
            <a:r>
              <a:rPr lang="es-AR" dirty="0" smtClean="0"/>
              <a:t>30% </a:t>
            </a:r>
            <a:r>
              <a:rPr lang="es-AR" dirty="0" smtClean="0"/>
              <a:t>of </a:t>
            </a:r>
            <a:r>
              <a:rPr lang="es-AR" dirty="0" err="1" smtClean="0"/>
              <a:t>children</a:t>
            </a:r>
            <a:r>
              <a:rPr lang="es-AR" dirty="0" smtClean="0"/>
              <a:t>.</a:t>
            </a:r>
            <a:endParaRPr lang="es-AR" dirty="0" smtClean="0"/>
          </a:p>
          <a:p>
            <a:r>
              <a:rPr lang="es-AR" dirty="0" smtClean="0"/>
              <a:t>Causes 3 </a:t>
            </a:r>
            <a:r>
              <a:rPr lang="es-AR" dirty="0" smtClean="0"/>
              <a:t>to</a:t>
            </a:r>
            <a:r>
              <a:rPr lang="es-AR" dirty="0" smtClean="0"/>
              <a:t> </a:t>
            </a:r>
            <a:r>
              <a:rPr lang="es-AR" dirty="0" smtClean="0"/>
              <a:t>5 </a:t>
            </a:r>
            <a:r>
              <a:rPr lang="es-AR" dirty="0" err="1" smtClean="0"/>
              <a:t>million</a:t>
            </a:r>
            <a:r>
              <a:rPr lang="es-AR" dirty="0" smtClean="0"/>
              <a:t> cases of </a:t>
            </a:r>
            <a:r>
              <a:rPr lang="es-AR" dirty="0" err="1" smtClean="0"/>
              <a:t>severe</a:t>
            </a:r>
            <a:r>
              <a:rPr lang="es-AR" dirty="0" smtClean="0"/>
              <a:t> </a:t>
            </a:r>
            <a:r>
              <a:rPr lang="es-AR" dirty="0" err="1" smtClean="0"/>
              <a:t>illness</a:t>
            </a:r>
            <a:r>
              <a:rPr lang="es-AR" dirty="0" smtClean="0"/>
              <a:t>.</a:t>
            </a:r>
            <a:endParaRPr lang="es-AR" dirty="0" smtClean="0"/>
          </a:p>
          <a:p>
            <a:r>
              <a:rPr lang="es-AR" dirty="0" smtClean="0"/>
              <a:t>250.000 to 650.000 </a:t>
            </a:r>
            <a:r>
              <a:rPr lang="es-AR" dirty="0" err="1" smtClean="0"/>
              <a:t>respiratory</a:t>
            </a:r>
            <a:r>
              <a:rPr lang="es-AR" dirty="0" smtClean="0"/>
              <a:t> </a:t>
            </a:r>
            <a:r>
              <a:rPr lang="es-AR" dirty="0" err="1" smtClean="0"/>
              <a:t>deaths</a:t>
            </a:r>
            <a:r>
              <a:rPr lang="es-AR" dirty="0" smtClean="0"/>
              <a:t>.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0" y="5072074"/>
            <a:ext cx="9144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1500" dirty="0" smtClean="0">
                <a:hlinkClick r:id="rId2"/>
              </a:rPr>
              <a:t>http://www.who.int/news-room/fact-sheets/detail/influenza-(seasonal)</a:t>
            </a:r>
            <a:endParaRPr lang="es-AR" sz="1500" dirty="0" smtClean="0"/>
          </a:p>
          <a:p>
            <a:endParaRPr lang="es-AR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s-A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Influenza A </a:t>
            </a:r>
            <a:r>
              <a:rPr lang="es-AR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Viruses</a:t>
            </a:r>
            <a:endParaRPr lang="es-AR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err="1" smtClean="0"/>
              <a:t>Currently</a:t>
            </a:r>
            <a:r>
              <a:rPr lang="es-AR" dirty="0" smtClean="0"/>
              <a:t> </a:t>
            </a:r>
            <a:r>
              <a:rPr lang="es-AR" dirty="0" err="1" smtClean="0"/>
              <a:t>circulating</a:t>
            </a:r>
            <a:r>
              <a:rPr lang="es-AR" dirty="0" smtClean="0"/>
              <a:t> in </a:t>
            </a:r>
            <a:r>
              <a:rPr lang="es-AR" dirty="0" err="1" smtClean="0"/>
              <a:t>humans</a:t>
            </a:r>
            <a:r>
              <a:rPr lang="es-AR" dirty="0" smtClean="0"/>
              <a:t>:</a:t>
            </a:r>
            <a:endParaRPr lang="es-AR" dirty="0" smtClean="0"/>
          </a:p>
          <a:p>
            <a:pPr>
              <a:buNone/>
            </a:pPr>
            <a:endParaRPr lang="es-AR" dirty="0" smtClean="0"/>
          </a:p>
          <a:p>
            <a:r>
              <a:rPr lang="es-AR" dirty="0" err="1" smtClean="0"/>
              <a:t>Subtype</a:t>
            </a:r>
            <a:r>
              <a:rPr lang="es-AR" dirty="0" smtClean="0"/>
              <a:t> A(H1N1) </a:t>
            </a:r>
          </a:p>
          <a:p>
            <a:r>
              <a:rPr lang="es-AR" dirty="0" err="1" smtClean="0"/>
              <a:t>Subtype</a:t>
            </a:r>
            <a:r>
              <a:rPr lang="es-AR" dirty="0" smtClean="0"/>
              <a:t> A(H3N2)</a:t>
            </a:r>
            <a:endParaRPr lang="es-AR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Influenza B Viruses</a:t>
            </a:r>
            <a:endParaRPr lang="es-AR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4429156"/>
          </a:xfrm>
        </p:spPr>
        <p:txBody>
          <a:bodyPr/>
          <a:lstStyle/>
          <a:p>
            <a:r>
              <a:rPr lang="en-US" dirty="0" smtClean="0"/>
              <a:t>Divided into </a:t>
            </a:r>
            <a:r>
              <a:rPr lang="en-US" b="1" dirty="0" smtClean="0"/>
              <a:t>lineages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2 lineages are currently </a:t>
            </a:r>
            <a:r>
              <a:rPr lang="en-US" dirty="0" smtClean="0"/>
              <a:t>circulating: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B/Yamagata 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B/Victoria</a:t>
            </a:r>
            <a:endParaRPr lang="en-US" sz="2000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Burden of the disease: 30% - 35% 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Detected </a:t>
            </a:r>
            <a:r>
              <a:rPr lang="en-US" dirty="0" smtClean="0"/>
              <a:t>more often in children 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Recommended composition of influenza virus vaccines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600201"/>
            <a:ext cx="8643998" cy="4043378"/>
          </a:xfrm>
        </p:spPr>
        <p:txBody>
          <a:bodyPr/>
          <a:lstStyle/>
          <a:p>
            <a:pPr algn="ctr">
              <a:buNone/>
            </a:pPr>
            <a:r>
              <a:rPr lang="en-US" sz="2500" b="1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For use in the 2018-2019 northern hemisphere influenza season</a:t>
            </a:r>
          </a:p>
          <a:p>
            <a:pPr algn="ctr">
              <a:buNone/>
            </a:pPr>
            <a:endParaRPr lang="en-US" sz="1000" b="1" dirty="0" smtClean="0">
              <a:solidFill>
                <a:schemeClr val="tx2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just"/>
            <a:r>
              <a:rPr lang="en-US" sz="2500" dirty="0" smtClean="0"/>
              <a:t>an A/Michigan/45/2015 (H1N1)pdm09-like virus</a:t>
            </a:r>
          </a:p>
          <a:p>
            <a:pPr marL="514350" indent="-514350" algn="just"/>
            <a:r>
              <a:rPr lang="en-US" sz="2500" dirty="0" smtClean="0"/>
              <a:t>an A/Singapore/INFIMH-16-0019/2016 (H3N2)-like virus</a:t>
            </a:r>
          </a:p>
          <a:p>
            <a:pPr marL="514350" indent="-514350" algn="just"/>
            <a:r>
              <a:rPr lang="en-US" sz="2500" dirty="0" smtClean="0"/>
              <a:t>a B/Colorado/06/2017-like virus (B/Victoria/2/87 lineage) </a:t>
            </a:r>
          </a:p>
          <a:p>
            <a:pPr marL="514350" indent="-514350" algn="just"/>
            <a:r>
              <a:rPr lang="en-US" sz="2500" dirty="0" smtClean="0"/>
              <a:t>a B/</a:t>
            </a:r>
            <a:r>
              <a:rPr lang="en-US" sz="2500" dirty="0" err="1" smtClean="0"/>
              <a:t>Phuket</a:t>
            </a:r>
            <a:r>
              <a:rPr lang="en-US" sz="2500" dirty="0" smtClean="0"/>
              <a:t>/3073/2013-like virus (B/Yamagata/16/88 lineage)</a:t>
            </a:r>
          </a:p>
          <a:p>
            <a:pPr marL="457200" indent="-457200">
              <a:buNone/>
            </a:pPr>
            <a:endParaRPr lang="en-US" sz="2500" b="1" dirty="0" smtClean="0">
              <a:solidFill>
                <a:schemeClr val="tx2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None/>
            </a:pPr>
            <a:r>
              <a:rPr lang="en-US" sz="2500" b="1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Recommended: </a:t>
            </a:r>
            <a:r>
              <a:rPr lang="en-US" sz="2200" dirty="0" smtClean="0"/>
              <a:t>the influenza B virus component of trivalent </a:t>
            </a:r>
            <a:r>
              <a:rPr lang="en-US" sz="2200" dirty="0" smtClean="0"/>
              <a:t>vaccines</a:t>
            </a:r>
            <a:endParaRPr lang="en-US" sz="2200" dirty="0" smtClean="0"/>
          </a:p>
          <a:p>
            <a:pPr marL="457200" indent="-457200">
              <a:buNone/>
            </a:pPr>
            <a:r>
              <a:rPr lang="en-US" sz="2500" dirty="0" smtClean="0"/>
              <a:t>	 B/Colorado/06/2017-like virus of the B/Victoria/2/87-lineage</a:t>
            </a:r>
            <a:endParaRPr lang="es-AR" sz="25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0" y="5643578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1500" dirty="0" smtClean="0">
                <a:hlinkClick r:id="rId2"/>
              </a:rPr>
              <a:t>http://www.who.int/influenza/vaccines/virus/recommendations/2018_19_north/en/</a:t>
            </a:r>
            <a:endParaRPr lang="es-AR" sz="1500" dirty="0" smtClean="0"/>
          </a:p>
          <a:p>
            <a:endParaRPr lang="es-AR" sz="1500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r>
              <a:rPr lang="en-US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Prevention and vaccine effectiveness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500175"/>
            <a:ext cx="8401080" cy="3071834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The most effective way to prevent the disease is </a:t>
            </a:r>
            <a:r>
              <a:rPr lang="en-US" b="1" dirty="0" smtClean="0">
                <a:solidFill>
                  <a:schemeClr val="tx2"/>
                </a:solidFill>
              </a:rPr>
              <a:t>vaccination</a:t>
            </a:r>
            <a:r>
              <a:rPr lang="en-US" dirty="0" smtClean="0">
                <a:solidFill>
                  <a:schemeClr val="tx2"/>
                </a:solidFill>
              </a:rPr>
              <a:t>. </a:t>
            </a:r>
          </a:p>
          <a:p>
            <a:pPr algn="ctr">
              <a:buNone/>
            </a:pPr>
            <a:endParaRPr lang="en-US" sz="2500" dirty="0" smtClean="0">
              <a:solidFill>
                <a:schemeClr val="tx2"/>
              </a:solidFill>
            </a:endParaRPr>
          </a:p>
          <a:p>
            <a:pPr algn="just"/>
            <a:r>
              <a:rPr lang="en-US" sz="2700" dirty="0" smtClean="0"/>
              <a:t>Reduces </a:t>
            </a:r>
            <a:r>
              <a:rPr lang="en-US" sz="2700" dirty="0" smtClean="0"/>
              <a:t>risk of flu-associated hospitalization</a:t>
            </a:r>
          </a:p>
          <a:p>
            <a:pPr algn="just">
              <a:buNone/>
            </a:pPr>
            <a:endParaRPr lang="en-US" sz="2500" dirty="0" smtClean="0"/>
          </a:p>
          <a:p>
            <a:pPr algn="just"/>
            <a:r>
              <a:rPr lang="en-US" sz="2700" dirty="0" smtClean="0"/>
              <a:t>Prevents </a:t>
            </a:r>
            <a:r>
              <a:rPr lang="en-US" sz="2700" dirty="0" smtClean="0"/>
              <a:t>severe, life-threatening complications</a:t>
            </a:r>
            <a:endParaRPr lang="en-US" sz="2700" dirty="0"/>
          </a:p>
        </p:txBody>
      </p:sp>
      <p:sp>
        <p:nvSpPr>
          <p:cNvPr id="4" name="3 Rectángulo"/>
          <p:cNvSpPr/>
          <p:nvPr/>
        </p:nvSpPr>
        <p:spPr>
          <a:xfrm>
            <a:off x="0" y="492919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dirty="0" smtClean="0">
                <a:hlinkClick r:id="rId2"/>
              </a:rPr>
              <a:t>https://www.cdc.gov/flu/about/qa/vaccineeffect.htm</a:t>
            </a:r>
            <a:endParaRPr lang="es-AR" dirty="0" smtClean="0"/>
          </a:p>
          <a:p>
            <a:pPr algn="r"/>
            <a:endParaRPr lang="es-AR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fide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ide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fidec</Template>
  <TotalTime>1217</TotalTime>
  <Words>560</Words>
  <Application>Microsoft Office PowerPoint</Application>
  <PresentationFormat>Presentación en pantalla (4:3)</PresentationFormat>
  <Paragraphs>106</Paragraphs>
  <Slides>14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6" baseType="lpstr">
      <vt:lpstr>Arial Unicode MS</vt:lpstr>
      <vt:lpstr>Arial</vt:lpstr>
      <vt:lpstr>Calibri</vt:lpstr>
      <vt:lpstr>Cordia New</vt:lpstr>
      <vt:lpstr>Courier New</vt:lpstr>
      <vt:lpstr>Symbol</vt:lpstr>
      <vt:lpstr>Times New Roman</vt:lpstr>
      <vt:lpstr>Verdana</vt:lpstr>
      <vt:lpstr>fidec</vt:lpstr>
      <vt:lpstr>1_fidec</vt:lpstr>
      <vt:lpstr>Clip</vt:lpstr>
      <vt:lpstr>Gráfico</vt:lpstr>
      <vt:lpstr>Presentación de PowerPoint</vt:lpstr>
      <vt:lpstr>Faculty Disclosure</vt:lpstr>
      <vt:lpstr> A century since the 1918 flu pandemic </vt:lpstr>
      <vt:lpstr>Influenza Pandemics</vt:lpstr>
      <vt:lpstr>Influenza: Disease Burden</vt:lpstr>
      <vt:lpstr>Influenza A Viruses</vt:lpstr>
      <vt:lpstr>Influenza B Viruses</vt:lpstr>
      <vt:lpstr>Recommended composition of influenza virus vaccines  </vt:lpstr>
      <vt:lpstr>Prevention and vaccine effectiveness</vt:lpstr>
      <vt:lpstr>Universal Influenza Immunization 6 Months through Adulthood - New challenges, new opportunities </vt:lpstr>
      <vt:lpstr>WHO recommends annual vaccination for</vt:lpstr>
      <vt:lpstr>Argentinian National Influenza  Immunization Campaigns</vt:lpstr>
      <vt:lpstr>Argentinian National Influenza Immunization Campaigns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optimizar el  uso de antibióticos</dc:title>
  <dc:creator>tderose</dc:creator>
  <cp:lastModifiedBy>cynthia vartalitis</cp:lastModifiedBy>
  <cp:revision>170</cp:revision>
  <cp:lastPrinted>2014-10-02T17:02:16Z</cp:lastPrinted>
  <dcterms:created xsi:type="dcterms:W3CDTF">2013-11-05T12:08:15Z</dcterms:created>
  <dcterms:modified xsi:type="dcterms:W3CDTF">2018-10-16T22:05:18Z</dcterms:modified>
</cp:coreProperties>
</file>